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07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autoAdjust="0"/>
    <p:restoredTop sz="94705" autoAdjust="0"/>
  </p:normalViewPr>
  <p:slideViewPr>
    <p:cSldViewPr snapToGrid="0" snapToObjects="1" showGuides="1">
      <p:cViewPr>
        <p:scale>
          <a:sx n="15" d="100"/>
          <a:sy n="15" d="100"/>
        </p:scale>
        <p:origin x="3696" y="1704"/>
      </p:cViewPr>
      <p:guideLst>
        <p:guide orient="horz" pos="3318"/>
        <p:guide orient="horz" pos="288"/>
        <p:guide orient="horz" pos="20160"/>
        <p:guide orient="horz"/>
        <p:guide pos="581"/>
        <p:guide pos="27069"/>
        <p:guide pos="207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10/8/20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10/8/20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5627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14272591" y="9899374"/>
            <a:ext cx="4134679" cy="477054"/>
          </a:xfrm>
          <a:prstGeom prst="rect">
            <a:avLst/>
          </a:prstGeom>
          <a:noFill/>
        </p:spPr>
        <p:txBody>
          <a:bodyPr wrap="square" rtlCol="0">
            <a:spAutoFit/>
          </a:bodyPr>
          <a:lstStyle/>
          <a:p>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6"/>
          <p:cNvSpPr>
            <a:spLocks noChangeArrowheads="1"/>
          </p:cNvSpPr>
          <p:nvPr/>
        </p:nvSpPr>
        <p:spPr bwMode="auto">
          <a:xfrm>
            <a:off x="0" y="0"/>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6" name="Rectangle 5"/>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 name="Table 59">
            <a:extLst>
              <a:ext uri="{FF2B5EF4-FFF2-40B4-BE49-F238E27FC236}">
                <a16:creationId xmlns:a16="http://schemas.microsoft.com/office/drawing/2014/main" id="{B7B168FD-0A5A-5F40-9FCF-B40091915A23}"/>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3" name="Table 12">
            <a:extLst>
              <a:ext uri="{FF2B5EF4-FFF2-40B4-BE49-F238E27FC236}">
                <a16:creationId xmlns:a16="http://schemas.microsoft.com/office/drawing/2014/main" id="{CFEFF31D-6718-604F-8725-06546ED41CAF}"/>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484177" y="32306273"/>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49">
            <a:extLst>
              <a:ext uri="{FF2B5EF4-FFF2-40B4-BE49-F238E27FC236}">
                <a16:creationId xmlns:a16="http://schemas.microsoft.com/office/drawing/2014/main" id="{9ED69A3F-45FE-694E-BAB2-253229E2C5E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2" name="Table 11">
            <a:extLst>
              <a:ext uri="{FF2B5EF4-FFF2-40B4-BE49-F238E27FC236}">
                <a16:creationId xmlns:a16="http://schemas.microsoft.com/office/drawing/2014/main" id="{2759907C-C695-3245-9CDB-A23BD0939A57}"/>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7" name="Rectangle 36"/>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Box 14"/>
          <p:cNvSpPr txBox="1">
            <a:spLocks noChangeArrowheads="1"/>
          </p:cNvSpPr>
          <p:nvPr userDrawn="1"/>
        </p:nvSpPr>
        <p:spPr bwMode="auto">
          <a:xfrm>
            <a:off x="1484177" y="32306273"/>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41" name="Table 40">
            <a:extLst>
              <a:ext uri="{FF2B5EF4-FFF2-40B4-BE49-F238E27FC236}">
                <a16:creationId xmlns:a16="http://schemas.microsoft.com/office/drawing/2014/main" id="{8757AEA5-2F05-D545-BE0F-31E8287BC71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9" name="Table 8">
            <a:extLst>
              <a:ext uri="{FF2B5EF4-FFF2-40B4-BE49-F238E27FC236}">
                <a16:creationId xmlns:a16="http://schemas.microsoft.com/office/drawing/2014/main" id="{F8F0F4C9-9693-AD40-8CD2-77CBC1089DB8}"/>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9.jpeg"/><Relationship Id="rId7" Type="http://schemas.openxmlformats.org/officeDocument/2006/relationships/image" Target="../media/image13.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tiff"/><Relationship Id="rId5" Type="http://schemas.openxmlformats.org/officeDocument/2006/relationships/image" Target="../media/image11.jp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30"/>
          </p:nvPr>
        </p:nvSpPr>
        <p:spPr>
          <a:xfrm>
            <a:off x="30328255" y="30088966"/>
            <a:ext cx="12265656" cy="2000525"/>
          </a:xfrm>
        </p:spPr>
        <p:txBody>
          <a:bodyPr/>
          <a:lstStyle/>
          <a:p>
            <a:r>
              <a:rPr lang="en-US" sz="10000" dirty="0">
                <a:latin typeface="+mn-lt"/>
              </a:rPr>
              <a:t>https://</a:t>
            </a:r>
            <a:r>
              <a:rPr lang="en-US" sz="10000" dirty="0" err="1">
                <a:latin typeface="+mn-lt"/>
              </a:rPr>
              <a:t>endings.uvic.ca</a:t>
            </a:r>
            <a:endParaRPr lang="en-US" sz="10000" dirty="0">
              <a:latin typeface="+mn-lt"/>
            </a:endParaRPr>
          </a:p>
        </p:txBody>
      </p:sp>
      <p:sp>
        <p:nvSpPr>
          <p:cNvPr id="16" name="Text Placeholder 15"/>
          <p:cNvSpPr>
            <a:spLocks noGrp="1"/>
          </p:cNvSpPr>
          <p:nvPr>
            <p:ph type="body" sz="quarter" idx="150"/>
          </p:nvPr>
        </p:nvSpPr>
        <p:spPr/>
        <p:txBody>
          <a:bodyPr/>
          <a:lstStyle/>
          <a:p>
            <a:r>
              <a:rPr lang="en-US" dirty="0" err="1"/>
              <a:t>Université</a:t>
            </a:r>
            <a:r>
              <a:rPr lang="en-US" dirty="0"/>
              <a:t> de Victoria, </a:t>
            </a:r>
            <a:r>
              <a:rPr lang="en-US" dirty="0" err="1"/>
              <a:t>Coloumbie-Britannique</a:t>
            </a:r>
            <a:endParaRPr lang="en-US" dirty="0"/>
          </a:p>
        </p:txBody>
      </p:sp>
      <p:sp>
        <p:nvSpPr>
          <p:cNvPr id="17" name="Text Placeholder 16"/>
          <p:cNvSpPr>
            <a:spLocks noGrp="1"/>
          </p:cNvSpPr>
          <p:nvPr>
            <p:ph type="body" sz="quarter" idx="151"/>
          </p:nvPr>
        </p:nvSpPr>
        <p:spPr/>
        <p:txBody>
          <a:bodyPr>
            <a:normAutofit lnSpcReduction="10000"/>
          </a:bodyPr>
          <a:lstStyle/>
          <a:p>
            <a:r>
              <a:rPr lang="en-US" dirty="0"/>
              <a:t>Claire Carlin,  J. Matthew Huculak, and Martin Holmes</a:t>
            </a:r>
          </a:p>
        </p:txBody>
      </p:sp>
      <p:sp>
        <p:nvSpPr>
          <p:cNvPr id="18" name="Text Placeholder 17"/>
          <p:cNvSpPr>
            <a:spLocks noGrp="1"/>
          </p:cNvSpPr>
          <p:nvPr>
            <p:ph type="body" sz="quarter" idx="153"/>
          </p:nvPr>
        </p:nvSpPr>
        <p:spPr/>
        <p:txBody>
          <a:bodyPr>
            <a:normAutofit/>
          </a:bodyPr>
          <a:lstStyle/>
          <a:p>
            <a:r>
              <a:rPr lang="en-US" dirty="0" err="1"/>
              <a:t>Principes</a:t>
            </a:r>
            <a:r>
              <a:rPr lang="en-US" dirty="0"/>
              <a:t> de la </a:t>
            </a:r>
            <a:r>
              <a:rPr lang="en-US" dirty="0" err="1"/>
              <a:t>pérennité</a:t>
            </a:r>
            <a:r>
              <a:rPr lang="en-US" dirty="0"/>
              <a:t> numérique : On commence </a:t>
            </a:r>
            <a:r>
              <a:rPr lang="en-US" dirty="0" err="1"/>
              <a:t>à</a:t>
            </a:r>
            <a:r>
              <a:rPr lang="en-US" dirty="0"/>
              <a:t> la fin</a:t>
            </a:r>
          </a:p>
        </p:txBody>
      </p:sp>
      <p:pic>
        <p:nvPicPr>
          <p:cNvPr id="1026" name="Picture 2" descr="UVic mark">
            <a:extLst>
              <a:ext uri="{FF2B5EF4-FFF2-40B4-BE49-F238E27FC236}">
                <a16:creationId xmlns:a16="http://schemas.microsoft.com/office/drawing/2014/main" id="{6F5C3722-744D-9D4A-AE12-E1C997625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4412" y="1574041"/>
            <a:ext cx="5602899" cy="2291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1736189-1629-7C4D-9AC6-038D4B277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7681" y="30354590"/>
            <a:ext cx="14031037" cy="1592488"/>
          </a:xfrm>
          <a:prstGeom prst="rect">
            <a:avLst/>
          </a:prstGeom>
        </p:spPr>
      </p:pic>
      <p:pic>
        <p:nvPicPr>
          <p:cNvPr id="24" name="Picture 23" descr="Text, shape&#10;&#10;Description automatically generated">
            <a:extLst>
              <a:ext uri="{FF2B5EF4-FFF2-40B4-BE49-F238E27FC236}">
                <a16:creationId xmlns:a16="http://schemas.microsoft.com/office/drawing/2014/main" id="{AD77EF79-C704-E942-A8BA-7D4DF19D56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7865" y="6061433"/>
            <a:ext cx="13853362" cy="10915100"/>
          </a:xfrm>
          <a:prstGeom prst="rect">
            <a:avLst/>
          </a:prstGeom>
        </p:spPr>
      </p:pic>
      <p:sp>
        <p:nvSpPr>
          <p:cNvPr id="25" name="Rectangle 24">
            <a:extLst>
              <a:ext uri="{FF2B5EF4-FFF2-40B4-BE49-F238E27FC236}">
                <a16:creationId xmlns:a16="http://schemas.microsoft.com/office/drawing/2014/main" id="{D7A1F64F-9AA7-CC48-BC2D-68B7B28D55E9}"/>
              </a:ext>
            </a:extLst>
          </p:cNvPr>
          <p:cNvSpPr/>
          <p:nvPr/>
        </p:nvSpPr>
        <p:spPr>
          <a:xfrm>
            <a:off x="15164173" y="17577849"/>
            <a:ext cx="13258053" cy="12095619"/>
          </a:xfrm>
          <a:prstGeom prst="rect">
            <a:avLst/>
          </a:prstGeom>
        </p:spPr>
        <p:txBody>
          <a:bodyPr wrap="square">
            <a:spAutoFit/>
          </a:bodyPr>
          <a:lstStyle/>
          <a:p>
            <a:pPr marL="857250" indent="-857250">
              <a:buFont typeface="Arial" panose="020B0604020202020204" pitchFamily="34" charset="0"/>
              <a:buChar char="•"/>
            </a:pPr>
            <a:r>
              <a:rPr lang="fr-FR" sz="6000" dirty="0" err="1"/>
              <a:t>Wordpress</a:t>
            </a:r>
            <a:r>
              <a:rPr lang="fr-FR" sz="6000" dirty="0"/>
              <a:t>, </a:t>
            </a:r>
            <a:r>
              <a:rPr lang="fr-FR" sz="6000" dirty="0" err="1"/>
              <a:t>Drupal</a:t>
            </a:r>
            <a:r>
              <a:rPr lang="fr-FR" sz="6000" dirty="0"/>
              <a:t>, Joomla, etc. nécessitent des dépendances multiples (bases de données, PHP… ). </a:t>
            </a:r>
          </a:p>
          <a:p>
            <a:pPr marL="857250" indent="-857250">
              <a:buFont typeface="Arial" panose="020B0604020202020204" pitchFamily="34" charset="0"/>
              <a:buChar char="•"/>
            </a:pPr>
            <a:endParaRPr lang="fr-FR" sz="6000" dirty="0"/>
          </a:p>
          <a:p>
            <a:pPr marL="857250" indent="-857250">
              <a:buFont typeface="Arial" panose="020B0604020202020204" pitchFamily="34" charset="0"/>
              <a:buChar char="•"/>
            </a:pPr>
            <a:r>
              <a:rPr lang="fr-FR" sz="6000" dirty="0"/>
              <a:t>Qu’est-ce qui arriverait si chaque page d’un site internet était entièrement autonome et unique, sans dépendances externes ? </a:t>
            </a:r>
          </a:p>
          <a:p>
            <a:pPr marL="857250" indent="-857250">
              <a:buFont typeface="Arial" panose="020B0604020202020204" pitchFamily="34" charset="0"/>
              <a:buChar char="•"/>
            </a:pPr>
            <a:endParaRPr lang="fr-FR" sz="6000" dirty="0"/>
          </a:p>
          <a:p>
            <a:pPr marL="857250" indent="-857250">
              <a:buFont typeface="Arial" panose="020B0604020202020204" pitchFamily="34" charset="0"/>
              <a:buChar char="•"/>
            </a:pPr>
            <a:r>
              <a:rPr lang="fr-FR" sz="6000" dirty="0"/>
              <a:t>Autrement dit, quelles sont les implications pour l’archivage à long terme de notre stratégie de « </a:t>
            </a:r>
            <a:r>
              <a:rPr lang="fr-FR" sz="6000" dirty="0" err="1"/>
              <a:t>staticisation</a:t>
            </a:r>
            <a:r>
              <a:rPr lang="fr-FR" sz="6000" dirty="0"/>
              <a:t> » ? </a:t>
            </a:r>
            <a:endParaRPr lang="en-CA" sz="6000" dirty="0"/>
          </a:p>
        </p:txBody>
      </p:sp>
      <p:sp>
        <p:nvSpPr>
          <p:cNvPr id="28" name="AutoShape 4">
            <a:extLst>
              <a:ext uri="{FF2B5EF4-FFF2-40B4-BE49-F238E27FC236}">
                <a16:creationId xmlns:a16="http://schemas.microsoft.com/office/drawing/2014/main" id="{D54D8B29-8A31-2942-8AB1-3BB2BCEFFB30}"/>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a:extLst>
              <a:ext uri="{FF2B5EF4-FFF2-40B4-BE49-F238E27FC236}">
                <a16:creationId xmlns:a16="http://schemas.microsoft.com/office/drawing/2014/main" id="{087C3A4F-375C-A045-AAA3-4779845072FF}"/>
              </a:ext>
            </a:extLst>
          </p:cNvPr>
          <p:cNvPicPr>
            <a:picLocks noChangeAspect="1"/>
          </p:cNvPicPr>
          <p:nvPr/>
        </p:nvPicPr>
        <p:blipFill>
          <a:blip r:embed="rId6"/>
          <a:stretch>
            <a:fillRect/>
          </a:stretch>
        </p:blipFill>
        <p:spPr>
          <a:xfrm>
            <a:off x="30300824" y="17573173"/>
            <a:ext cx="4471113" cy="4471113"/>
          </a:xfrm>
          <a:prstGeom prst="rect">
            <a:avLst/>
          </a:prstGeom>
        </p:spPr>
      </p:pic>
      <p:pic>
        <p:nvPicPr>
          <p:cNvPr id="32" name="Picture 31">
            <a:extLst>
              <a:ext uri="{FF2B5EF4-FFF2-40B4-BE49-F238E27FC236}">
                <a16:creationId xmlns:a16="http://schemas.microsoft.com/office/drawing/2014/main" id="{CC43C543-FBCE-DB45-9798-363BDFDC0F71}"/>
              </a:ext>
            </a:extLst>
          </p:cNvPr>
          <p:cNvPicPr>
            <a:picLocks noChangeAspect="1"/>
          </p:cNvPicPr>
          <p:nvPr/>
        </p:nvPicPr>
        <p:blipFill>
          <a:blip r:embed="rId7"/>
          <a:stretch>
            <a:fillRect/>
          </a:stretch>
        </p:blipFill>
        <p:spPr>
          <a:xfrm>
            <a:off x="34662051" y="17577849"/>
            <a:ext cx="3172361" cy="4471114"/>
          </a:xfrm>
          <a:prstGeom prst="rect">
            <a:avLst/>
          </a:prstGeom>
        </p:spPr>
      </p:pic>
      <p:pic>
        <p:nvPicPr>
          <p:cNvPr id="34" name="Picture 33">
            <a:extLst>
              <a:ext uri="{FF2B5EF4-FFF2-40B4-BE49-F238E27FC236}">
                <a16:creationId xmlns:a16="http://schemas.microsoft.com/office/drawing/2014/main" id="{07A4DDF7-003A-2144-8E5F-D83347302947}"/>
              </a:ext>
            </a:extLst>
          </p:cNvPr>
          <p:cNvPicPr>
            <a:picLocks noChangeAspect="1"/>
          </p:cNvPicPr>
          <p:nvPr/>
        </p:nvPicPr>
        <p:blipFill>
          <a:blip r:embed="rId8"/>
          <a:stretch>
            <a:fillRect/>
          </a:stretch>
        </p:blipFill>
        <p:spPr>
          <a:xfrm>
            <a:off x="38320704" y="17572539"/>
            <a:ext cx="3163979" cy="4475474"/>
          </a:xfrm>
          <a:prstGeom prst="rect">
            <a:avLst/>
          </a:prstGeom>
        </p:spPr>
      </p:pic>
      <p:sp>
        <p:nvSpPr>
          <p:cNvPr id="35" name="Rectangle 34">
            <a:extLst>
              <a:ext uri="{FF2B5EF4-FFF2-40B4-BE49-F238E27FC236}">
                <a16:creationId xmlns:a16="http://schemas.microsoft.com/office/drawing/2014/main" id="{084331D0-ED0E-564A-8FC7-806E7742F819}"/>
              </a:ext>
            </a:extLst>
          </p:cNvPr>
          <p:cNvSpPr/>
          <p:nvPr/>
        </p:nvSpPr>
        <p:spPr>
          <a:xfrm>
            <a:off x="31472540" y="14021005"/>
            <a:ext cx="10520109" cy="1446550"/>
          </a:xfrm>
          <a:prstGeom prst="rect">
            <a:avLst/>
          </a:prstGeom>
        </p:spPr>
        <p:txBody>
          <a:bodyPr wrap="square">
            <a:spAutoFit/>
          </a:bodyPr>
          <a:lstStyle/>
          <a:p>
            <a:r>
              <a:rPr lang="fr-FR" sz="8800" b="1" u="sng" dirty="0"/>
              <a:t>La stratégie statique : </a:t>
            </a:r>
          </a:p>
        </p:txBody>
      </p:sp>
      <p:sp>
        <p:nvSpPr>
          <p:cNvPr id="39" name="Rectangle 38">
            <a:extLst>
              <a:ext uri="{FF2B5EF4-FFF2-40B4-BE49-F238E27FC236}">
                <a16:creationId xmlns:a16="http://schemas.microsoft.com/office/drawing/2014/main" id="{409FE1AF-0290-EA49-BAAD-214A6AA2C9BE}"/>
              </a:ext>
            </a:extLst>
          </p:cNvPr>
          <p:cNvSpPr/>
          <p:nvPr/>
        </p:nvSpPr>
        <p:spPr>
          <a:xfrm>
            <a:off x="33792949" y="15341850"/>
            <a:ext cx="5336269" cy="1200329"/>
          </a:xfrm>
          <a:prstGeom prst="rect">
            <a:avLst/>
          </a:prstGeom>
        </p:spPr>
        <p:txBody>
          <a:bodyPr wrap="none">
            <a:spAutoFit/>
          </a:bodyPr>
          <a:lstStyle/>
          <a:p>
            <a:r>
              <a:rPr lang="fr-FR" sz="7200" dirty="0"/>
              <a:t>n’utilisez que </a:t>
            </a:r>
          </a:p>
        </p:txBody>
      </p:sp>
      <p:pic>
        <p:nvPicPr>
          <p:cNvPr id="43" name="Picture 42" descr="A picture containing diagram&#10;&#10;Description automatically generated">
            <a:extLst>
              <a:ext uri="{FF2B5EF4-FFF2-40B4-BE49-F238E27FC236}">
                <a16:creationId xmlns:a16="http://schemas.microsoft.com/office/drawing/2014/main" id="{7F0FB891-C5CE-AC47-ABFE-A966443C72BB}"/>
              </a:ext>
            </a:extLst>
          </p:cNvPr>
          <p:cNvPicPr>
            <a:picLocks noChangeAspect="1"/>
          </p:cNvPicPr>
          <p:nvPr/>
        </p:nvPicPr>
        <p:blipFill rotWithShape="1">
          <a:blip r:embed="rId9">
            <a:extLst>
              <a:ext uri="{28A0092B-C50C-407E-A947-70E740481C1C}">
                <a14:useLocalDpi xmlns:a14="http://schemas.microsoft.com/office/drawing/2010/main" val="0"/>
              </a:ext>
            </a:extLst>
          </a:blip>
          <a:srcRect t="12775"/>
          <a:stretch/>
        </p:blipFill>
        <p:spPr>
          <a:xfrm>
            <a:off x="800640" y="11357804"/>
            <a:ext cx="11346816" cy="8658643"/>
          </a:xfrm>
          <a:prstGeom prst="rect">
            <a:avLst/>
          </a:prstGeom>
        </p:spPr>
      </p:pic>
      <p:sp>
        <p:nvSpPr>
          <p:cNvPr id="45" name="Rectangle 44">
            <a:extLst>
              <a:ext uri="{FF2B5EF4-FFF2-40B4-BE49-F238E27FC236}">
                <a16:creationId xmlns:a16="http://schemas.microsoft.com/office/drawing/2014/main" id="{7092C21C-53BC-1149-A031-8B7BE71698F6}"/>
              </a:ext>
            </a:extLst>
          </p:cNvPr>
          <p:cNvSpPr/>
          <p:nvPr/>
        </p:nvSpPr>
        <p:spPr>
          <a:xfrm>
            <a:off x="1143414" y="5297633"/>
            <a:ext cx="11248200" cy="2862322"/>
          </a:xfrm>
          <a:prstGeom prst="rect">
            <a:avLst/>
          </a:prstGeom>
        </p:spPr>
        <p:txBody>
          <a:bodyPr wrap="square">
            <a:spAutoFit/>
          </a:bodyPr>
          <a:lstStyle/>
          <a:p>
            <a:pPr marL="857250" indent="-857250">
              <a:buFont typeface="Arial" panose="020B0604020202020204" pitchFamily="34" charset="0"/>
              <a:buChar char="•"/>
            </a:pPr>
            <a:r>
              <a:rPr lang="fr-FR" sz="6000" dirty="0"/>
              <a:t>40% des projets subventionnés en humanités numériques ont disparu de l’Internet*.</a:t>
            </a:r>
          </a:p>
        </p:txBody>
      </p:sp>
      <p:sp>
        <p:nvSpPr>
          <p:cNvPr id="46" name="Rectangle 45">
            <a:extLst>
              <a:ext uri="{FF2B5EF4-FFF2-40B4-BE49-F238E27FC236}">
                <a16:creationId xmlns:a16="http://schemas.microsoft.com/office/drawing/2014/main" id="{39E1D62B-474B-0746-A391-EAB9F7D12C38}"/>
              </a:ext>
            </a:extLst>
          </p:cNvPr>
          <p:cNvSpPr/>
          <p:nvPr/>
        </p:nvSpPr>
        <p:spPr>
          <a:xfrm>
            <a:off x="1143414" y="28657805"/>
            <a:ext cx="10858500" cy="2862322"/>
          </a:xfrm>
          <a:prstGeom prst="rect">
            <a:avLst/>
          </a:prstGeom>
          <a:solidFill>
            <a:schemeClr val="accent3">
              <a:lumMod val="20000"/>
              <a:lumOff val="80000"/>
            </a:schemeClr>
          </a:solidFill>
        </p:spPr>
        <p:txBody>
          <a:bodyPr wrap="square">
            <a:spAutoFit/>
          </a:bodyPr>
          <a:lstStyle/>
          <a:p>
            <a:r>
              <a:rPr lang="fr-FR" sz="6000" dirty="0"/>
              <a:t>* Résultats du sondage international effectué par le projet « </a:t>
            </a:r>
            <a:r>
              <a:rPr lang="fr-FR" sz="6000" dirty="0" err="1"/>
              <a:t>Endings</a:t>
            </a:r>
            <a:r>
              <a:rPr lang="fr-FR" sz="6000" dirty="0"/>
              <a:t> » en 2017. </a:t>
            </a:r>
          </a:p>
        </p:txBody>
      </p:sp>
      <p:pic>
        <p:nvPicPr>
          <p:cNvPr id="47" name="Picture 46" descr="A picture containing drawing&#10;&#10;Description automatically generated">
            <a:extLst>
              <a:ext uri="{FF2B5EF4-FFF2-40B4-BE49-F238E27FC236}">
                <a16:creationId xmlns:a16="http://schemas.microsoft.com/office/drawing/2014/main" id="{0A127C1C-E2D7-7742-BBA9-0E76B3F20C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640" y="9259832"/>
            <a:ext cx="11346816" cy="1627617"/>
          </a:xfrm>
          <a:prstGeom prst="rect">
            <a:avLst/>
          </a:prstGeom>
        </p:spPr>
      </p:pic>
      <p:sp>
        <p:nvSpPr>
          <p:cNvPr id="49" name="Rectangle 48">
            <a:extLst>
              <a:ext uri="{FF2B5EF4-FFF2-40B4-BE49-F238E27FC236}">
                <a16:creationId xmlns:a16="http://schemas.microsoft.com/office/drawing/2014/main" id="{A623FE28-E990-6F4E-BF3F-DC49225D0FA5}"/>
              </a:ext>
            </a:extLst>
          </p:cNvPr>
          <p:cNvSpPr/>
          <p:nvPr/>
        </p:nvSpPr>
        <p:spPr>
          <a:xfrm>
            <a:off x="899256" y="21541364"/>
            <a:ext cx="11248200" cy="5632311"/>
          </a:xfrm>
          <a:prstGeom prst="rect">
            <a:avLst/>
          </a:prstGeom>
        </p:spPr>
        <p:txBody>
          <a:bodyPr wrap="square">
            <a:spAutoFit/>
          </a:bodyPr>
          <a:lstStyle/>
          <a:p>
            <a:pPr marL="857250" indent="-857250">
              <a:buFont typeface="Arial" panose="020B0604020202020204" pitchFamily="34" charset="0"/>
              <a:buChar char="•"/>
            </a:pPr>
            <a:r>
              <a:rPr lang="fr-FR" sz="6000" dirty="0"/>
              <a:t>Qui plus est, 50% des projets n’ont jamais été archivés du tout*.</a:t>
            </a:r>
          </a:p>
          <a:p>
            <a:endParaRPr lang="fr-FR" sz="6000" dirty="0"/>
          </a:p>
          <a:p>
            <a:pPr marL="857250" indent="-857250">
              <a:buFont typeface="Arial" panose="020B0604020202020204" pitchFamily="34" charset="0"/>
              <a:buChar char="•"/>
            </a:pPr>
            <a:r>
              <a:rPr lang="fr-FR" sz="6000" dirty="0"/>
              <a:t>Seulement 12% des projets ont été complétés et archivés*.</a:t>
            </a:r>
          </a:p>
        </p:txBody>
      </p:sp>
      <p:sp>
        <p:nvSpPr>
          <p:cNvPr id="48" name="Rectangle 47">
            <a:extLst>
              <a:ext uri="{FF2B5EF4-FFF2-40B4-BE49-F238E27FC236}">
                <a16:creationId xmlns:a16="http://schemas.microsoft.com/office/drawing/2014/main" id="{E20FA0EA-3E2B-C44D-BC46-E17FE4AA53C1}"/>
              </a:ext>
            </a:extLst>
          </p:cNvPr>
          <p:cNvSpPr/>
          <p:nvPr/>
        </p:nvSpPr>
        <p:spPr>
          <a:xfrm>
            <a:off x="31002693" y="5283754"/>
            <a:ext cx="12265656" cy="7786747"/>
          </a:xfrm>
          <a:prstGeom prst="rect">
            <a:avLst/>
          </a:prstGeom>
        </p:spPr>
        <p:txBody>
          <a:bodyPr wrap="square">
            <a:spAutoFit/>
          </a:bodyPr>
          <a:lstStyle/>
          <a:p>
            <a:r>
              <a:rPr lang="fr-FR" sz="8000" b="1" dirty="0"/>
              <a:t>Le dette technologique mène à l’obsolescence.</a:t>
            </a:r>
          </a:p>
          <a:p>
            <a:endParaRPr lang="fr-FR" sz="6000" dirty="0"/>
          </a:p>
          <a:p>
            <a:r>
              <a:rPr lang="fr-FR" sz="7000" dirty="0"/>
              <a:t>La solution : les sites qui dépendent des standards pérennes plutôt que des technologies.   </a:t>
            </a:r>
          </a:p>
        </p:txBody>
      </p:sp>
      <p:sp>
        <p:nvSpPr>
          <p:cNvPr id="54" name="Rectangle 53">
            <a:extLst>
              <a:ext uri="{FF2B5EF4-FFF2-40B4-BE49-F238E27FC236}">
                <a16:creationId xmlns:a16="http://schemas.microsoft.com/office/drawing/2014/main" id="{17A967BB-FDCE-FF4E-864C-FBC77C43D72B}"/>
              </a:ext>
            </a:extLst>
          </p:cNvPr>
          <p:cNvSpPr/>
          <p:nvPr/>
        </p:nvSpPr>
        <p:spPr>
          <a:xfrm>
            <a:off x="30670289" y="23507558"/>
            <a:ext cx="12767022" cy="5693866"/>
          </a:xfrm>
          <a:prstGeom prst="rect">
            <a:avLst/>
          </a:prstGeom>
        </p:spPr>
        <p:txBody>
          <a:bodyPr wrap="square">
            <a:spAutoFit/>
          </a:bodyPr>
          <a:lstStyle/>
          <a:p>
            <a:r>
              <a:rPr lang="fr-FR" sz="8000" dirty="0"/>
              <a:t>Ces standards font leurs preuves depuis des décennies. </a:t>
            </a:r>
          </a:p>
          <a:p>
            <a:endParaRPr lang="fr-FR" sz="4400" dirty="0"/>
          </a:p>
          <a:p>
            <a:r>
              <a:rPr lang="fr-FR" sz="8000" dirty="0"/>
              <a:t>Avant de commencer, pensez à la fin. </a:t>
            </a:r>
          </a:p>
        </p:txBody>
      </p:sp>
    </p:spTree>
    <p:extLst>
      <p:ext uri="{BB962C8B-B14F-4D97-AF65-F5344CB8AC3E}">
        <p14:creationId xmlns:p14="http://schemas.microsoft.com/office/powerpoint/2010/main" val="783191702"/>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913</TotalTime>
  <Words>194</Words>
  <Application>Microsoft Macintosh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vt:i4>
      </vt:variant>
    </vt:vector>
  </HeadingPairs>
  <TitlesOfParts>
    <vt:vector size="9" baseType="lpstr">
      <vt:lpstr>Arial</vt:lpstr>
      <vt:lpstr>Arial Black</vt:lpstr>
      <vt:lpstr>Calibri</vt:lpstr>
      <vt:lpstr>Times New Roman</vt:lpstr>
      <vt:lpstr>Trebuchet MS</vt:lpstr>
      <vt:lpstr>36x48-Template-V2b</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Matt Huculak</cp:lastModifiedBy>
  <cp:revision>61</cp:revision>
  <dcterms:created xsi:type="dcterms:W3CDTF">2012-02-03T19:11:35Z</dcterms:created>
  <dcterms:modified xsi:type="dcterms:W3CDTF">2020-10-08T22:15:13Z</dcterms:modified>
</cp:coreProperties>
</file>